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  <p:sldMasterId id="2147483718" r:id="rId2"/>
    <p:sldMasterId id="2147483744" r:id="rId3"/>
    <p:sldMasterId id="2147483691" r:id="rId4"/>
  </p:sldMasterIdLst>
  <p:notesMasterIdLst>
    <p:notesMasterId r:id="rId12"/>
  </p:notesMasterIdLst>
  <p:handoutMasterIdLst>
    <p:handoutMasterId r:id="rId13"/>
  </p:handoutMasterIdLst>
  <p:sldIdLst>
    <p:sldId id="342" r:id="rId5"/>
    <p:sldId id="353" r:id="rId6"/>
    <p:sldId id="289" r:id="rId7"/>
    <p:sldId id="354" r:id="rId8"/>
    <p:sldId id="358" r:id="rId9"/>
    <p:sldId id="357" r:id="rId10"/>
    <p:sldId id="356" r:id="rId1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FF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emlayou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til typografi 1 - Marker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4" autoAdjust="0"/>
    <p:restoredTop sz="93310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-1248" y="-9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1" d="100"/>
          <a:sy n="91" d="100"/>
        </p:scale>
        <p:origin x="-1392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9091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75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8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473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0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 = </a:t>
            </a:r>
            <a:r>
              <a:rPr lang="da-DK" dirty="0" err="1"/>
              <a:t>measured</a:t>
            </a:r>
            <a:r>
              <a:rPr lang="da-DK" dirty="0"/>
              <a:t> </a:t>
            </a:r>
          </a:p>
          <a:p>
            <a:r>
              <a:rPr lang="da-DK" dirty="0"/>
              <a:t>S = </a:t>
            </a:r>
            <a:r>
              <a:rPr lang="da-DK" dirty="0" err="1"/>
              <a:t>Self-reported</a:t>
            </a:r>
            <a:r>
              <a:rPr lang="da-DK" dirty="0"/>
              <a:t> </a:t>
            </a:r>
          </a:p>
          <a:p>
            <a:endParaRPr lang="da-DK" dirty="0"/>
          </a:p>
          <a:p>
            <a:r>
              <a:rPr lang="da-DK" dirty="0" err="1"/>
              <a:t>Indicated</a:t>
            </a:r>
            <a:r>
              <a:rPr lang="da-DK" baseline="0" dirty="0"/>
              <a:t> </a:t>
            </a:r>
            <a:r>
              <a:rPr lang="da-DK" baseline="0" dirty="0" err="1"/>
              <a:t>whether</a:t>
            </a:r>
            <a:r>
              <a:rPr lang="da-DK" baseline="0" dirty="0"/>
              <a:t> the </a:t>
            </a:r>
            <a:r>
              <a:rPr lang="da-DK" baseline="0" dirty="0" err="1"/>
              <a:t>weight</a:t>
            </a:r>
            <a:r>
              <a:rPr lang="da-DK" baseline="0" dirty="0"/>
              <a:t> measure is </a:t>
            </a:r>
            <a:r>
              <a:rPr lang="da-DK" baseline="0" dirty="0" err="1"/>
              <a:t>measured</a:t>
            </a:r>
            <a:r>
              <a:rPr lang="da-DK" baseline="0" dirty="0"/>
              <a:t> or </a:t>
            </a:r>
            <a:r>
              <a:rPr lang="da-DK" baseline="0" dirty="0" err="1"/>
              <a:t>self_reported</a:t>
            </a:r>
            <a:r>
              <a:rPr lang="da-DK" baseline="0" dirty="0"/>
              <a:t>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83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C3557C-AA9B-1345-BC1A-41B8A075C7C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180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Klik for at redigere i master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Klik for at redigere i master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540000" y="1620000"/>
            <a:ext cx="8100000" cy="1769065"/>
          </a:xfrm>
        </p:spPr>
        <p:txBody>
          <a:bodyPr rIns="0" anchor="b"/>
          <a:lstStyle>
            <a:lvl1pPr>
              <a:defRPr sz="3600" cap="none" baseline="0">
                <a:ln>
                  <a:noFill/>
                </a:ln>
                <a:solidFill>
                  <a:srgbClr val="D31313"/>
                </a:solidFill>
                <a:latin typeface="+mn-lt"/>
              </a:defRPr>
            </a:lvl1pPr>
          </a:lstStyle>
          <a:p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540000" y="3960000"/>
            <a:ext cx="81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7255727" y="104078"/>
            <a:ext cx="1888273" cy="58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" y="346437"/>
            <a:ext cx="1320635" cy="359873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702964" y="429311"/>
            <a:ext cx="69370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>
                <a:solidFill>
                  <a:srgbClr val="0070C0"/>
                </a:solidFill>
              </a:rPr>
              <a:t>About	 </a:t>
            </a:r>
            <a:r>
              <a:rPr lang="en-GB" sz="1200" baseline="0" dirty="0">
                <a:solidFill>
                  <a:srgbClr val="0070C0"/>
                </a:solidFill>
              </a:rPr>
              <a:t> User guide              Cohort descriptions               DataSHIELD</a:t>
            </a:r>
            <a:r>
              <a:rPr lang="en-GB" sz="1200" dirty="0">
                <a:solidFill>
                  <a:srgbClr val="0070C0"/>
                </a:solidFill>
              </a:rPr>
              <a:t>             Contacts  </a:t>
            </a:r>
          </a:p>
        </p:txBody>
      </p:sp>
    </p:spTree>
    <p:extLst>
      <p:ext uri="{BB962C8B-B14F-4D97-AF65-F5344CB8AC3E}">
        <p14:creationId xmlns:p14="http://schemas.microsoft.com/office/powerpoint/2010/main" val="1717492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B939E7-E8BE-4EDC-A4C7-4CF4D90B066E}" type="datetime1">
              <a:rPr lang="en-GB" smtClean="0"/>
              <a:t>17/01/2018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621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>
                <a:solidFill>
                  <a:prstClr val="white"/>
                </a:solidFill>
              </a:rPr>
              <a:pPr/>
              <a:t>17/01/2018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8112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>
                <a:solidFill>
                  <a:prstClr val="white"/>
                </a:solidFill>
              </a:rPr>
              <a:pPr/>
              <a:t>17/01/2018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6766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>
                <a:solidFill>
                  <a:prstClr val="white"/>
                </a:solidFill>
              </a:rPr>
              <a:pPr/>
              <a:t>17/01/2018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6278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>
                <a:solidFill>
                  <a:prstClr val="white"/>
                </a:solidFill>
              </a:rPr>
              <a:pPr/>
              <a:t>17/01/2018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003778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prstClr val="white"/>
              </a:solidFill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>
                <a:solidFill>
                  <a:prstClr val="white"/>
                </a:solidFill>
              </a:rPr>
              <a:pPr/>
              <a:t>17/01/2018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8431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prstClr val="white"/>
              </a:solidFill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>
                <a:solidFill>
                  <a:prstClr val="white"/>
                </a:solidFill>
              </a:rPr>
              <a:pPr/>
              <a:t>17/01/2018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7687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4750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531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1107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8256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3020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1544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256180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42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11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Klik for at redigere i master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prstClr val="white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30622999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2530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62348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8815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pPr/>
              <a:t>17/01/2018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5046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60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prstClr val="black"/>
                </a:solidFill>
              </a:rPr>
              <a:t>User guide </a:t>
            </a:r>
            <a:r>
              <a:rPr lang="en-GB" sz="1800" dirty="0">
                <a:solidFill>
                  <a:prstClr val="black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rgbClr val="42759B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rgbClr val="42759B"/>
              </a:solidFill>
              <a:latin typeface="Microsoft New Tai Lu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solidFill>
                <a:prstClr val="black"/>
              </a:solidFill>
              <a:latin typeface="Microsoft New Tai Lu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solidFill>
                  <a:prstClr val="black"/>
                </a:solidFill>
                <a:latin typeface="Microsoft New Tai Lue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altLang="da-DK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Select </a:t>
            </a:r>
            <a:r>
              <a:rPr lang="en-GB" altLang="da-DK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Layout</a:t>
            </a:r>
            <a:r>
              <a:rPr lang="en-GB" altLang="da-DK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altLang="da-DK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UCPH uses the font Microsoft New Tai Lue in PowerPoint.</a:t>
            </a: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To see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View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Gridlines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1.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CTRL key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Tip: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</a:t>
            </a:r>
            <a:r>
              <a:rPr lang="en-GB" sz="800" noProof="1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4"/>
              </a:rPr>
              <a:t>http://image.ku.dk/lightbox/211/13407586855728741badb20/ </a:t>
            </a:r>
            <a:endParaRPr lang="en-GB" sz="800" noProof="1">
              <a:solidFill>
                <a:srgbClr val="42759B"/>
              </a:solidFill>
              <a:latin typeface="Microsoft New Tai Lue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1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Crop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SHIFT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3.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Tip: </a:t>
            </a: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See </a:t>
            </a:r>
            <a:br>
              <a:rPr lang="en-GB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</a:br>
            <a:r>
              <a:rPr lang="en-GB" sz="800" noProof="1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noProof="1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</a:br>
            <a:r>
              <a:rPr lang="en-GB" sz="800" noProof="1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noProof="1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</a:br>
            <a:r>
              <a:rPr lang="en-GB" sz="800" noProof="1">
                <a:solidFill>
                  <a:srgbClr val="42759B"/>
                </a:solidFill>
                <a:latin typeface="Microsoft New Tai Lue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noProof="1">
              <a:solidFill>
                <a:srgbClr val="42759B"/>
              </a:solidFill>
              <a:latin typeface="Microsoft New Tai Lue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2. </a:t>
            </a:r>
            <a:r>
              <a:rPr lang="en-GB" altLang="da-DK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Under the </a:t>
            </a:r>
            <a:r>
              <a:rPr lang="en-GB" altLang="da-DK" sz="800" b="1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New slide </a:t>
            </a:r>
            <a:r>
              <a:rPr lang="en-GB" altLang="da-DK" sz="800" noProof="1">
                <a:solidFill>
                  <a:prstClr val="black"/>
                </a:solidFill>
                <a:latin typeface="Microsoft New Tai Lue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227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r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9144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10" descr="UiBmerke_grayscale"/>
          <p:cNvSpPr>
            <a:spLocks noChangeAspect="1" noChangeArrowheads="1"/>
          </p:cNvSpPr>
          <p:nvPr/>
        </p:nvSpPr>
        <p:spPr bwMode="auto">
          <a:xfrm>
            <a:off x="3665538" y="4702175"/>
            <a:ext cx="1770062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dirty="0">
              <a:solidFill>
                <a:prstClr val="black"/>
              </a:solidFill>
            </a:endParaRPr>
          </a:p>
        </p:txBody>
      </p:sp>
      <p:grpSp>
        <p:nvGrpSpPr>
          <p:cNvPr id="6" name="Gruppe 11"/>
          <p:cNvGrpSpPr>
            <a:grpSpLocks/>
          </p:cNvGrpSpPr>
          <p:nvPr userDrawn="1"/>
        </p:nvGrpSpPr>
        <p:grpSpPr bwMode="auto">
          <a:xfrm>
            <a:off x="1676400" y="250825"/>
            <a:ext cx="5791200" cy="558800"/>
            <a:chOff x="1743592" y="159840"/>
            <a:chExt cx="5791879" cy="558575"/>
          </a:xfrm>
        </p:grpSpPr>
        <p:grpSp>
          <p:nvGrpSpPr>
            <p:cNvPr id="7" name="Gruppe 12"/>
            <p:cNvGrpSpPr>
              <a:grpSpLocks/>
            </p:cNvGrpSpPr>
            <p:nvPr/>
          </p:nvGrpSpPr>
          <p:grpSpPr bwMode="auto">
            <a:xfrm>
              <a:off x="1876465" y="159840"/>
              <a:ext cx="5431839" cy="70664"/>
              <a:chOff x="1876465" y="159840"/>
              <a:chExt cx="5431839" cy="70664"/>
            </a:xfrm>
          </p:grpSpPr>
          <p:grpSp>
            <p:nvGrpSpPr>
              <p:cNvPr id="9" name="Gruppe 14"/>
              <p:cNvGrpSpPr>
                <a:grpSpLocks/>
              </p:cNvGrpSpPr>
              <p:nvPr/>
            </p:nvGrpSpPr>
            <p:grpSpPr bwMode="auto">
              <a:xfrm>
                <a:off x="1876465" y="159840"/>
                <a:ext cx="2756914" cy="28800"/>
                <a:chOff x="1876465" y="126156"/>
                <a:chExt cx="2756914" cy="28800"/>
              </a:xfrm>
            </p:grpSpPr>
            <p:sp>
              <p:nvSpPr>
                <p:cNvPr id="11" name="Rektangel 16"/>
                <p:cNvSpPr>
                  <a:spLocks noChangeArrowheads="1"/>
                </p:cNvSpPr>
                <p:nvPr/>
              </p:nvSpPr>
              <p:spPr bwMode="auto">
                <a:xfrm>
                  <a:off x="1876465" y="126156"/>
                  <a:ext cx="550800" cy="288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Rektangel 17"/>
                <p:cNvSpPr>
                  <a:spLocks noChangeArrowheads="1"/>
                </p:cNvSpPr>
                <p:nvPr/>
              </p:nvSpPr>
              <p:spPr bwMode="auto">
                <a:xfrm>
                  <a:off x="2426803" y="126156"/>
                  <a:ext cx="550800" cy="288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Rektangel 18"/>
                <p:cNvSpPr>
                  <a:spLocks noChangeArrowheads="1"/>
                </p:cNvSpPr>
                <p:nvPr/>
              </p:nvSpPr>
              <p:spPr bwMode="auto">
                <a:xfrm>
                  <a:off x="2977141" y="126156"/>
                  <a:ext cx="550800" cy="2880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Rektangel 19"/>
                <p:cNvSpPr>
                  <a:spLocks noChangeArrowheads="1"/>
                </p:cNvSpPr>
                <p:nvPr/>
              </p:nvSpPr>
              <p:spPr bwMode="auto">
                <a:xfrm>
                  <a:off x="3532241" y="126156"/>
                  <a:ext cx="550800" cy="28800"/>
                </a:xfrm>
                <a:prstGeom prst="rect">
                  <a:avLst/>
                </a:prstGeom>
                <a:solidFill>
                  <a:srgbClr val="00BB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Rektangel 20"/>
                <p:cNvSpPr>
                  <a:spLocks noChangeArrowheads="1"/>
                </p:cNvSpPr>
                <p:nvPr/>
              </p:nvSpPr>
              <p:spPr bwMode="auto">
                <a:xfrm>
                  <a:off x="4082579" y="126156"/>
                  <a:ext cx="550800" cy="28800"/>
                </a:xfrm>
                <a:prstGeom prst="rect">
                  <a:avLst/>
                </a:prstGeom>
                <a:solidFill>
                  <a:srgbClr val="4E4A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10" name="Rett linje 15"/>
              <p:cNvCxnSpPr>
                <a:cxnSpLocks noChangeShapeType="1"/>
              </p:cNvCxnSpPr>
              <p:nvPr/>
            </p:nvCxnSpPr>
            <p:spPr bwMode="auto">
              <a:xfrm>
                <a:off x="1876465" y="230504"/>
                <a:ext cx="5431839" cy="0"/>
              </a:xfrm>
              <a:prstGeom prst="line">
                <a:avLst/>
              </a:prstGeom>
              <a:noFill/>
              <a:ln w="9525" algn="ctr">
                <a:solidFill>
                  <a:srgbClr val="4E4A48">
                    <a:alpha val="52156"/>
                  </a:srgbClr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TekstSylinder 13"/>
            <p:cNvSpPr txBox="1"/>
            <p:nvPr/>
          </p:nvSpPr>
          <p:spPr>
            <a:xfrm>
              <a:off x="1743592" y="364546"/>
              <a:ext cx="5791879" cy="353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nb-NO" sz="1640" spc="1160" dirty="0">
                  <a:solidFill>
                    <a:srgbClr val="E7E6E6"/>
                  </a:solidFill>
                </a:rPr>
                <a:t>UNIVERSITY</a:t>
              </a:r>
              <a:r>
                <a:rPr lang="nb-NO" sz="1640" spc="1190" dirty="0">
                  <a:solidFill>
                    <a:srgbClr val="E7E6E6"/>
                  </a:solidFill>
                </a:rPr>
                <a:t> OF BERGEN</a:t>
              </a:r>
            </a:p>
          </p:txBody>
        </p:sp>
      </p:grpSp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01477"/>
            <a:ext cx="7772400" cy="118189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nb-NO" noProof="0"/>
              <a:t>Klikk for å redigere tittelstil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92375"/>
            <a:ext cx="6400800" cy="1512888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4E4A4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nb-NO" noProof="0" dirty="0"/>
              <a:t>Klikk for å redigere undertittelstil i malen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5188" y="855663"/>
            <a:ext cx="4873625" cy="215900"/>
          </a:xfrm>
        </p:spPr>
        <p:txBody>
          <a:bodyPr/>
          <a:lstStyle>
            <a:lvl1pPr algn="ctr"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Department of Global Public Health and Primary Care</a:t>
            </a:r>
            <a:endParaRPr lang="nb-NO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39922-5DB4-42EE-A0BA-24AEDD79485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398107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>
                    <a:lumMod val="65000"/>
                    <a:lumOff val="35000"/>
                  </a:srgbClr>
                </a:solidFill>
              </a:defRPr>
            </a:lvl1pPr>
          </a:lstStyle>
          <a:p>
            <a:pPr>
              <a:defRPr/>
            </a:pPr>
            <a:r>
              <a:rPr lang="en-US" dirty="0"/>
              <a:t>Department of Global Public Health and Primary Care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8F0D-3F8E-4517-B671-F5F79DBFB0F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090980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540000" y="1620000"/>
            <a:ext cx="8100000" cy="1769065"/>
          </a:xfrm>
        </p:spPr>
        <p:txBody>
          <a:bodyPr rIns="0" anchor="b"/>
          <a:lstStyle>
            <a:lvl1pPr>
              <a:defRPr sz="3600" cap="none" baseline="0">
                <a:ln>
                  <a:noFill/>
                </a:ln>
                <a:solidFill>
                  <a:srgbClr val="D31313"/>
                </a:solidFill>
                <a:latin typeface="+mn-lt"/>
              </a:defRPr>
            </a:lvl1pPr>
          </a:lstStyle>
          <a:p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540000" y="3960000"/>
            <a:ext cx="81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7255727" y="104078"/>
            <a:ext cx="1888273" cy="58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77" y="329850"/>
            <a:ext cx="2639323" cy="7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9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Klik for at redigere i master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4708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1784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333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3795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2192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8511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2141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293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87799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01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Klik for at redigere i master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41B3-996A-4A54-B7B0-D9D85AE1740B}" type="datetimeFigureOut">
              <a:rPr lang="en-GB" smtClean="0"/>
              <a:t>17/01/2018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F9EA1-06E0-468A-89B7-C5D09AE74D0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0255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81124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167660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62789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003778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84312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76870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475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5319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11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8256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3020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1544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256180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423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71176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30622999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2530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62348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88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5046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1603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227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For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0500"/>
            <a:ext cx="9144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10" descr="UiBmerke_grayscale"/>
          <p:cNvSpPr>
            <a:spLocks noChangeAspect="1" noChangeArrowheads="1"/>
          </p:cNvSpPr>
          <p:nvPr/>
        </p:nvSpPr>
        <p:spPr bwMode="auto">
          <a:xfrm>
            <a:off x="3665538" y="4702175"/>
            <a:ext cx="1770062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grpSp>
        <p:nvGrpSpPr>
          <p:cNvPr id="6" name="Gruppe 11"/>
          <p:cNvGrpSpPr>
            <a:grpSpLocks/>
          </p:cNvGrpSpPr>
          <p:nvPr userDrawn="1"/>
        </p:nvGrpSpPr>
        <p:grpSpPr bwMode="auto">
          <a:xfrm>
            <a:off x="1676400" y="250825"/>
            <a:ext cx="5791200" cy="558800"/>
            <a:chOff x="1743592" y="159840"/>
            <a:chExt cx="5791879" cy="558575"/>
          </a:xfrm>
        </p:grpSpPr>
        <p:grpSp>
          <p:nvGrpSpPr>
            <p:cNvPr id="7" name="Gruppe 12"/>
            <p:cNvGrpSpPr>
              <a:grpSpLocks/>
            </p:cNvGrpSpPr>
            <p:nvPr/>
          </p:nvGrpSpPr>
          <p:grpSpPr bwMode="auto">
            <a:xfrm>
              <a:off x="1876465" y="159840"/>
              <a:ext cx="5431839" cy="70664"/>
              <a:chOff x="1876465" y="159840"/>
              <a:chExt cx="5431839" cy="70664"/>
            </a:xfrm>
          </p:grpSpPr>
          <p:grpSp>
            <p:nvGrpSpPr>
              <p:cNvPr id="9" name="Gruppe 14"/>
              <p:cNvGrpSpPr>
                <a:grpSpLocks/>
              </p:cNvGrpSpPr>
              <p:nvPr/>
            </p:nvGrpSpPr>
            <p:grpSpPr bwMode="auto">
              <a:xfrm>
                <a:off x="1876465" y="159840"/>
                <a:ext cx="2756914" cy="28800"/>
                <a:chOff x="1876465" y="126156"/>
                <a:chExt cx="2756914" cy="28800"/>
              </a:xfrm>
            </p:grpSpPr>
            <p:sp>
              <p:nvSpPr>
                <p:cNvPr id="11" name="Rektangel 16"/>
                <p:cNvSpPr>
                  <a:spLocks noChangeArrowheads="1"/>
                </p:cNvSpPr>
                <p:nvPr/>
              </p:nvSpPr>
              <p:spPr bwMode="auto">
                <a:xfrm>
                  <a:off x="1876465" y="126156"/>
                  <a:ext cx="550800" cy="288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  <p:sp>
              <p:nvSpPr>
                <p:cNvPr id="12" name="Rektangel 17"/>
                <p:cNvSpPr>
                  <a:spLocks noChangeArrowheads="1"/>
                </p:cNvSpPr>
                <p:nvPr/>
              </p:nvSpPr>
              <p:spPr bwMode="auto">
                <a:xfrm>
                  <a:off x="2426803" y="126156"/>
                  <a:ext cx="550800" cy="2880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  <p:sp>
              <p:nvSpPr>
                <p:cNvPr id="13" name="Rektangel 18"/>
                <p:cNvSpPr>
                  <a:spLocks noChangeArrowheads="1"/>
                </p:cNvSpPr>
                <p:nvPr/>
              </p:nvSpPr>
              <p:spPr bwMode="auto">
                <a:xfrm>
                  <a:off x="2977141" y="126156"/>
                  <a:ext cx="550800" cy="28800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  <p:sp>
              <p:nvSpPr>
                <p:cNvPr id="14" name="Rektangel 19"/>
                <p:cNvSpPr>
                  <a:spLocks noChangeArrowheads="1"/>
                </p:cNvSpPr>
                <p:nvPr/>
              </p:nvSpPr>
              <p:spPr bwMode="auto">
                <a:xfrm>
                  <a:off x="3532241" y="126156"/>
                  <a:ext cx="550800" cy="28800"/>
                </a:xfrm>
                <a:prstGeom prst="rect">
                  <a:avLst/>
                </a:prstGeom>
                <a:solidFill>
                  <a:srgbClr val="00BB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  <p:sp>
              <p:nvSpPr>
                <p:cNvPr id="15" name="Rektangel 20"/>
                <p:cNvSpPr>
                  <a:spLocks noChangeArrowheads="1"/>
                </p:cNvSpPr>
                <p:nvPr/>
              </p:nvSpPr>
              <p:spPr bwMode="auto">
                <a:xfrm>
                  <a:off x="4082579" y="126156"/>
                  <a:ext cx="550800" cy="28800"/>
                </a:xfrm>
                <a:prstGeom prst="rect">
                  <a:avLst/>
                </a:prstGeom>
                <a:solidFill>
                  <a:srgbClr val="4E4A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dirty="0"/>
                </a:p>
              </p:txBody>
            </p:sp>
          </p:grpSp>
          <p:cxnSp>
            <p:nvCxnSpPr>
              <p:cNvPr id="10" name="Rett linje 15"/>
              <p:cNvCxnSpPr>
                <a:cxnSpLocks noChangeShapeType="1"/>
              </p:cNvCxnSpPr>
              <p:nvPr/>
            </p:nvCxnSpPr>
            <p:spPr bwMode="auto">
              <a:xfrm>
                <a:off x="1876465" y="230504"/>
                <a:ext cx="5431839" cy="0"/>
              </a:xfrm>
              <a:prstGeom prst="line">
                <a:avLst/>
              </a:prstGeom>
              <a:noFill/>
              <a:ln w="9525" algn="ctr">
                <a:solidFill>
                  <a:srgbClr val="4E4A48">
                    <a:alpha val="52156"/>
                  </a:srgbClr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TekstSylinder 13"/>
            <p:cNvSpPr txBox="1"/>
            <p:nvPr/>
          </p:nvSpPr>
          <p:spPr>
            <a:xfrm>
              <a:off x="1743592" y="364546"/>
              <a:ext cx="5791879" cy="353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nb-NO" sz="1640" spc="1160" dirty="0">
                  <a:solidFill>
                    <a:schemeClr val="bg2"/>
                  </a:solidFill>
                  <a:latin typeface="+mj-lt"/>
                </a:rPr>
                <a:t>UNIVERSITY</a:t>
              </a:r>
              <a:r>
                <a:rPr lang="nb-NO" sz="1640" spc="1190" dirty="0">
                  <a:solidFill>
                    <a:schemeClr val="bg2"/>
                  </a:solidFill>
                  <a:latin typeface="+mj-lt"/>
                </a:rPr>
                <a:t> OF BERGEN</a:t>
              </a:r>
            </a:p>
          </p:txBody>
        </p:sp>
      </p:grpSp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01477"/>
            <a:ext cx="7772400" cy="1181894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nb-NO" noProof="0"/>
              <a:t>Klikk for å redigere tittelstil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92375"/>
            <a:ext cx="6400800" cy="1512888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4E4A4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nb-NO" noProof="0" dirty="0"/>
              <a:t>Klikk for å redigere undertittelstil i malen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135188" y="855663"/>
            <a:ext cx="4873625" cy="215900"/>
          </a:xfrm>
        </p:spPr>
        <p:txBody>
          <a:bodyPr/>
          <a:lstStyle>
            <a:lvl1pPr algn="ctr"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Department of Global Public Health and Primary Care</a:t>
            </a:r>
            <a:endParaRPr lang="nb-NO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39922-5DB4-42EE-A0BA-24AEDD79485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3981076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>
                    <a:lumMod val="65000"/>
                    <a:lumOff val="35000"/>
                  </a:srgbClr>
                </a:solidFill>
              </a:defRPr>
            </a:lvl1pPr>
          </a:lstStyle>
          <a:p>
            <a:pPr>
              <a:defRPr/>
            </a:pPr>
            <a:r>
              <a:rPr lang="en-US" dirty="0"/>
              <a:t>Department of Global Public Health and Primary Care</a:t>
            </a:r>
            <a:endParaRPr lang="nb-NO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58F0D-3F8E-4517-B671-F5F79DBFB0F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090980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/>
          <p:cNvSpPr>
            <a:spLocks noGrp="1"/>
          </p:cNvSpPr>
          <p:nvPr>
            <p:ph type="ctrTitle" hasCustomPrompt="1"/>
          </p:nvPr>
        </p:nvSpPr>
        <p:spPr>
          <a:xfrm>
            <a:off x="540000" y="1620000"/>
            <a:ext cx="8100000" cy="1769065"/>
          </a:xfrm>
        </p:spPr>
        <p:txBody>
          <a:bodyPr rIns="0" anchor="b"/>
          <a:lstStyle>
            <a:lvl1pPr>
              <a:defRPr sz="3600" cap="none" baseline="0">
                <a:ln>
                  <a:noFill/>
                </a:ln>
                <a:solidFill>
                  <a:srgbClr val="D31313"/>
                </a:solidFill>
                <a:latin typeface="+mn-lt"/>
              </a:defRPr>
            </a:lvl1pPr>
          </a:lstStyle>
          <a:p>
            <a:r>
              <a:rPr lang="de-DE" dirty="0"/>
              <a:t>Edit Master title</a:t>
            </a:r>
            <a:endParaRPr lang="en-US" dirty="0"/>
          </a:p>
        </p:txBody>
      </p:sp>
      <p:sp>
        <p:nvSpPr>
          <p:cNvPr id="7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540000" y="3960000"/>
            <a:ext cx="8100000" cy="17920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7255727" y="104078"/>
            <a:ext cx="1888273" cy="5853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77" y="329850"/>
            <a:ext cx="2639323" cy="7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9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17/01/2018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17/01/2018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6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  <p:sldLayoutId id="2147483690" r:id="rId23"/>
    <p:sldLayoutId id="2147483717" r:id="rId24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pPr/>
              <a:t>17-01-2018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7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41B3-996A-4A54-B7B0-D9D85AE1740B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F9EA1-06E0-468A-89B7-C5D09AE74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51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17-01-2018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7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atin typeface="+mn-lt"/>
              </a:rPr>
              <a:t/>
            </a:r>
            <a:br>
              <a:rPr lang="de-DE" b="0" dirty="0">
                <a:latin typeface="+mn-lt"/>
              </a:rPr>
            </a:br>
            <a:r>
              <a:rPr lang="de-DE" b="0" dirty="0">
                <a:latin typeface="+mn-lt"/>
              </a:rPr>
              <a:t/>
            </a:r>
            <a:br>
              <a:rPr lang="de-DE" b="0" dirty="0">
                <a:latin typeface="+mn-lt"/>
              </a:rPr>
            </a:br>
            <a:r>
              <a:rPr lang="de-DE" b="0" dirty="0">
                <a:latin typeface="+mn-lt"/>
              </a:rPr>
              <a:t>Welcome</a:t>
            </a:r>
            <a:endParaRPr lang="de-DE" dirty="0">
              <a:latin typeface="+mn-lt"/>
            </a:endParaRPr>
          </a:p>
        </p:txBody>
      </p:sp>
      <p:sp>
        <p:nvSpPr>
          <p:cNvPr id="4" name="Textfeld 11"/>
          <p:cNvSpPr txBox="1"/>
          <p:nvPr/>
        </p:nvSpPr>
        <p:spPr>
          <a:xfrm>
            <a:off x="1666430" y="6288382"/>
            <a:ext cx="58282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</a:rPr>
              <a:t>This project received funding from the European Union’s Horizon 2020 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</a:rPr>
              <a:t>Research and Innovation Programme under grant agreement No 733206</a:t>
            </a:r>
          </a:p>
        </p:txBody>
      </p:sp>
      <p:pic>
        <p:nvPicPr>
          <p:cNvPr id="1027" name="Picture 3" descr="O:\EU-LifeCycle\5. Beeldmateriaal\FIGUREN\lifecy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9" y="1071304"/>
            <a:ext cx="8424673" cy="231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/>
          <p:cNvSpPr txBox="1">
            <a:spLocks/>
          </p:cNvSpPr>
          <p:nvPr/>
        </p:nvSpPr>
        <p:spPr bwMode="auto">
          <a:xfrm>
            <a:off x="1211797" y="3931384"/>
            <a:ext cx="6737497" cy="193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 sz="3600" b="1" kern="1200" cap="none" baseline="0">
                <a:ln>
                  <a:noFill/>
                </a:ln>
                <a:solidFill>
                  <a:srgbClr val="D31313"/>
                </a:solidFill>
                <a:latin typeface="+mn-lt"/>
                <a:ea typeface="ＭＳ Ｐゴシック" charset="-128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144696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914400"/>
            <a:r>
              <a:rPr lang="nl-NL" dirty="0"/>
              <a:t>Search Function</a:t>
            </a:r>
          </a:p>
          <a:p>
            <a:pPr algn="ctr" defTabSz="914400"/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01420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Search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075609"/>
            <a:chOff x="398352" y="2080747"/>
            <a:chExt cx="2851842" cy="407560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075609"/>
              <a:chOff x="414957" y="2080747"/>
              <a:chExt cx="2851842" cy="461561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	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338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Meta variables 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Child characteristics </a:t>
              </a:r>
            </a:p>
            <a:p>
              <a:pPr>
                <a:buClr>
                  <a:srgbClr val="FFC000"/>
                </a:buClr>
                <a:buSzPct val="125000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Household characteristics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80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Search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height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075609"/>
            <a:chOff x="398352" y="2080747"/>
            <a:chExt cx="2851842" cy="407560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075609"/>
              <a:chOff x="414957" y="2080747"/>
              <a:chExt cx="2851842" cy="461561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	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338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Meta variables 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Child characteristics </a:t>
              </a:r>
            </a:p>
            <a:p>
              <a:pPr>
                <a:buClr>
                  <a:srgbClr val="FFC000"/>
                </a:buClr>
                <a:buSzPct val="125000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Household characteristics 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CF906B45-CC87-4AA7-948B-F70445F6DDA7}"/>
              </a:ext>
            </a:extLst>
          </p:cNvPr>
          <p:cNvCxnSpPr>
            <a:cxnSpLocks/>
          </p:cNvCxnSpPr>
          <p:nvPr/>
        </p:nvCxnSpPr>
        <p:spPr>
          <a:xfrm flipH="1" flipV="1">
            <a:off x="2082305" y="1650428"/>
            <a:ext cx="1676896" cy="1862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5DBE682-087C-4F85-949D-202981BC2733}"/>
              </a:ext>
            </a:extLst>
          </p:cNvPr>
          <p:cNvSpPr txBox="1"/>
          <p:nvPr/>
        </p:nvSpPr>
        <p:spPr>
          <a:xfrm>
            <a:off x="3708401" y="1688939"/>
            <a:ext cx="335329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Type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search term; this can include multiple search terms, for e.g., “child” and “height”</a:t>
            </a:r>
          </a:p>
        </p:txBody>
      </p:sp>
    </p:spTree>
    <p:extLst>
      <p:ext uri="{BB962C8B-B14F-4D97-AF65-F5344CB8AC3E}">
        <p14:creationId xmlns:p14="http://schemas.microsoft.com/office/powerpoint/2010/main" val="247265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Search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height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075609"/>
            <a:chOff x="398352" y="2080747"/>
            <a:chExt cx="2851842" cy="407560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075609"/>
              <a:chOff x="414957" y="2080747"/>
              <a:chExt cx="2851842" cy="461561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	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338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Meta variables 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Child characteristics </a:t>
              </a:r>
            </a:p>
            <a:p>
              <a:pPr>
                <a:buClr>
                  <a:srgbClr val="FFC000"/>
                </a:buClr>
                <a:buSzPct val="125000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Household characteristics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833A5-B779-4CE6-879B-F8745931FE1F}"/>
              </a:ext>
            </a:extLst>
          </p:cNvPr>
          <p:cNvSpPr txBox="1"/>
          <p:nvPr/>
        </p:nvSpPr>
        <p:spPr>
          <a:xfrm>
            <a:off x="3139440" y="1270182"/>
            <a:ext cx="5882640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 results</a:t>
            </a:r>
          </a:p>
          <a:p>
            <a:endParaRPr lang="en-GB" dirty="0"/>
          </a:p>
          <a:p>
            <a:r>
              <a:rPr lang="en-GB" sz="1000" dirty="0"/>
              <a:t>Items 5 of 5 			</a:t>
            </a:r>
          </a:p>
          <a:p>
            <a:pPr>
              <a:spcAft>
                <a:spcPts val="600"/>
              </a:spcAft>
            </a:pPr>
            <a:endParaRPr lang="en-GB" sz="10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/>
              <a:t>Maternal characteristics &gt; Health-related characteristics &gt; Maternal height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/>
              <a:t>Paternal characteristics &gt; Health-related characteristics &gt; Paternal height, biological father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/>
              <a:t>Paternal characteristics &gt; Health-related characteristics &gt; Paternal height, social father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 smtClean="0"/>
              <a:t>Child </a:t>
            </a:r>
            <a:r>
              <a:rPr lang="en-GB" sz="1200" u="sng" dirty="0"/>
              <a:t>&gt; Health-related characteristics &gt; Child’s </a:t>
            </a:r>
            <a:r>
              <a:rPr lang="en-GB" sz="1200" u="sng" dirty="0" smtClean="0"/>
              <a:t>height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/>
              <a:t>Child &gt; Birth outcomes &gt; Birth length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u="sng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80CA3E88-4DB7-4EE2-B751-A906D2D59A15}"/>
              </a:ext>
            </a:extLst>
          </p:cNvPr>
          <p:cNvCxnSpPr>
            <a:cxnSpLocks/>
          </p:cNvCxnSpPr>
          <p:nvPr/>
        </p:nvCxnSpPr>
        <p:spPr>
          <a:xfrm flipV="1">
            <a:off x="3864990" y="3848445"/>
            <a:ext cx="192492" cy="5107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9BA9887-A5ED-475D-B209-4D52F56C2424}"/>
              </a:ext>
            </a:extLst>
          </p:cNvPr>
          <p:cNvSpPr txBox="1"/>
          <p:nvPr/>
        </p:nvSpPr>
        <p:spPr>
          <a:xfrm>
            <a:off x="3504150" y="4359232"/>
            <a:ext cx="18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Includes synonyms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DA725AB9-B745-4AC1-8039-12B83F3460F4}"/>
              </a:ext>
            </a:extLst>
          </p:cNvPr>
          <p:cNvCxnSpPr>
            <a:cxnSpLocks/>
          </p:cNvCxnSpPr>
          <p:nvPr/>
        </p:nvCxnSpPr>
        <p:spPr>
          <a:xfrm flipH="1">
            <a:off x="3982720" y="1344860"/>
            <a:ext cx="883220" cy="5473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3257CA-0103-4786-9E1A-3EF924E4A44D}"/>
              </a:ext>
            </a:extLst>
          </p:cNvPr>
          <p:cNvSpPr txBox="1"/>
          <p:nvPr/>
        </p:nvSpPr>
        <p:spPr>
          <a:xfrm>
            <a:off x="4865941" y="1028112"/>
            <a:ext cx="18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Provides a summary of the number of search results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2C5E95CB-A359-4F50-9754-957098C66F9E}"/>
              </a:ext>
            </a:extLst>
          </p:cNvPr>
          <p:cNvCxnSpPr>
            <a:cxnSpLocks/>
          </p:cNvCxnSpPr>
          <p:nvPr/>
        </p:nvCxnSpPr>
        <p:spPr>
          <a:xfrm flipH="1" flipV="1">
            <a:off x="6833301" y="3109147"/>
            <a:ext cx="841880" cy="4474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A4B8E17-7F99-43B3-9CA9-B2ABDBED0431}"/>
              </a:ext>
            </a:extLst>
          </p:cNvPr>
          <p:cNvSpPr txBox="1"/>
          <p:nvPr/>
        </p:nvSpPr>
        <p:spPr>
          <a:xfrm>
            <a:off x="7254241" y="3502109"/>
            <a:ext cx="18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Results include file path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AEE557D-1BEC-4A4F-8AC7-8791546814F2}"/>
              </a:ext>
            </a:extLst>
          </p:cNvPr>
          <p:cNvSpPr txBox="1"/>
          <p:nvPr/>
        </p:nvSpPr>
        <p:spPr>
          <a:xfrm>
            <a:off x="3353939" y="5128601"/>
            <a:ext cx="472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Results sorted by relevance, so closer fits are listed first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82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Search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height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075609"/>
            <a:chOff x="398352" y="2080747"/>
            <a:chExt cx="2851842" cy="407560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075609"/>
              <a:chOff x="414957" y="2080747"/>
              <a:chExt cx="2851842" cy="461561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	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338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Meta variables 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Child characteristics </a:t>
              </a:r>
            </a:p>
            <a:p>
              <a:pPr>
                <a:buClr>
                  <a:srgbClr val="FFC000"/>
                </a:buClr>
                <a:buSzPct val="125000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Household characteristics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833A5-B779-4CE6-879B-F8745931FE1F}"/>
              </a:ext>
            </a:extLst>
          </p:cNvPr>
          <p:cNvSpPr txBox="1"/>
          <p:nvPr/>
        </p:nvSpPr>
        <p:spPr>
          <a:xfrm>
            <a:off x="3139440" y="1270182"/>
            <a:ext cx="588264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 results</a:t>
            </a:r>
          </a:p>
          <a:p>
            <a:endParaRPr lang="en-GB" dirty="0"/>
          </a:p>
          <a:p>
            <a:r>
              <a:rPr lang="en-GB" sz="1000" dirty="0"/>
              <a:t>Items 5 of 5 			</a:t>
            </a:r>
          </a:p>
          <a:p>
            <a:endParaRPr lang="en-GB" sz="1000" dirty="0"/>
          </a:p>
          <a:p>
            <a:pPr>
              <a:spcAft>
                <a:spcPts val="600"/>
              </a:spcAft>
            </a:pPr>
            <a:endParaRPr lang="en-GB" sz="10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/>
              <a:t>Maternal characteristics &gt; Health-related characteristics &gt; Maternal height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/>
              <a:t>Paternal characteristics &gt; Health-related characteristics &gt; Paternal height, biological father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/>
              <a:t>Paternal characteristics &gt; Health-related characteristics &gt; Paternal height, social father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 smtClean="0"/>
              <a:t>Child </a:t>
            </a:r>
            <a:r>
              <a:rPr lang="en-GB" sz="1200" u="sng" dirty="0"/>
              <a:t>&gt; Health-related characteristics &gt; Child’s </a:t>
            </a:r>
            <a:r>
              <a:rPr lang="en-GB" sz="1200" u="sng" dirty="0" smtClean="0"/>
              <a:t>height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u="sng" dirty="0"/>
              <a:t>Child &gt; Birth outcomes &gt; Birth length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u="sng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</p:txBody>
      </p:sp>
      <p:sp>
        <p:nvSpPr>
          <p:cNvPr id="28" name="Up Arrow 17">
            <a:extLst>
              <a:ext uri="{FF2B5EF4-FFF2-40B4-BE49-F238E27FC236}">
                <a16:creationId xmlns:a16="http://schemas.microsoft.com/office/drawing/2014/main" xmlns="" id="{0C88E719-1172-4AEF-BF78-C77D6A05FE3C}"/>
              </a:ext>
            </a:extLst>
          </p:cNvPr>
          <p:cNvSpPr/>
          <p:nvPr/>
        </p:nvSpPr>
        <p:spPr>
          <a:xfrm>
            <a:off x="4678304" y="2554364"/>
            <a:ext cx="180000" cy="21600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964A955B-B824-4A22-BD31-DDE46E2D3F04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4768304" y="2770364"/>
            <a:ext cx="931880" cy="1790698"/>
          </a:xfrm>
          <a:prstGeom prst="straightConnector1">
            <a:avLst/>
          </a:prstGeom>
          <a:ln w="127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C4EAF92-0910-452D-A06B-CC0195DF0ACB}"/>
              </a:ext>
            </a:extLst>
          </p:cNvPr>
          <p:cNvSpPr txBox="1"/>
          <p:nvPr/>
        </p:nvSpPr>
        <p:spPr>
          <a:xfrm>
            <a:off x="5700185" y="4447512"/>
            <a:ext cx="18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Select the result of interest</a:t>
            </a:r>
          </a:p>
        </p:txBody>
      </p:sp>
    </p:spTree>
    <p:extLst>
      <p:ext uri="{BB962C8B-B14F-4D97-AF65-F5344CB8AC3E}">
        <p14:creationId xmlns:p14="http://schemas.microsoft.com/office/powerpoint/2010/main" val="363832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Search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1">
                      <a:lumMod val="50000"/>
                    </a:schemeClr>
                  </a:solidFill>
                </a:rPr>
                <a:t>Search variables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519229"/>
            <a:chOff x="398352" y="2080747"/>
            <a:chExt cx="2851842" cy="451922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519229"/>
              <a:chOff x="414957" y="2080747"/>
              <a:chExt cx="2851842" cy="51180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	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8410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401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Meta variables</a:t>
              </a:r>
            </a:p>
            <a:p>
              <a:pPr marL="171450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Socio-demographic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Health-related characteristics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Weight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b="1" dirty="0">
                  <a:solidFill>
                    <a:srgbClr val="0070C0"/>
                  </a:solidFill>
                </a:rPr>
                <a:t>Height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Diabetes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Thyroid disorders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Fever during pregnancy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Preeclampsia/hypertension</a:t>
              </a:r>
            </a:p>
            <a:p>
              <a:pPr marL="628650" lvl="1" indent="-171450">
                <a:buClr>
                  <a:schemeClr val="tx2">
                    <a:lumMod val="20000"/>
                    <a:lumOff val="80000"/>
                  </a:schemeClr>
                </a:buClr>
                <a:buSzPct val="125000"/>
                <a:buFont typeface="Microsoft New Tai Lue" pitchFamily="34" charset="0"/>
                <a:buChar char="◼"/>
              </a:pPr>
              <a:r>
                <a:rPr lang="en-GB" sz="1100" dirty="0">
                  <a:solidFill>
                    <a:srgbClr val="0070C0"/>
                  </a:solidFill>
                </a:rPr>
                <a:t>Psychiatric disorders</a:t>
              </a:r>
            </a:p>
            <a:p>
              <a:pPr marL="360000" lvl="1" indent="-171450">
                <a:spcBef>
                  <a:spcPts val="600"/>
                </a:spcBef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Lifestyle characteristics</a:t>
              </a:r>
            </a:p>
            <a:p>
              <a:pPr marL="360000" lvl="1" indent="-171450"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Obstetric characteristics</a:t>
              </a:r>
            </a:p>
            <a:p>
              <a:pPr marL="171450" indent="-171450">
                <a:spcBef>
                  <a:spcPts val="600"/>
                </a:spcBef>
                <a:spcAft>
                  <a:spcPts val="600"/>
                </a:spcAft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Child characteristics  </a:t>
              </a:r>
            </a:p>
            <a:p>
              <a:pPr marL="171450" indent="-171450">
                <a:spcAft>
                  <a:spcPts val="600"/>
                </a:spcAft>
                <a:buClr>
                  <a:srgbClr val="FFCD2F"/>
                </a:buClr>
                <a:buSzPct val="125000"/>
                <a:buBlip>
                  <a:blip r:embed="rId3"/>
                </a:buBlip>
              </a:pPr>
              <a:r>
                <a:rPr lang="en-GB" sz="1100" dirty="0">
                  <a:solidFill>
                    <a:srgbClr val="0070C0"/>
                  </a:solidFill>
                </a:rPr>
                <a:t>Household characteristics  </a:t>
              </a:r>
            </a:p>
            <a:p>
              <a:pPr>
                <a:buClr>
                  <a:srgbClr val="FFC000"/>
                </a:buClr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Font typeface="Wingdings" pitchFamily="2" charset="2"/>
                <a:buChar char="q"/>
              </a:pPr>
              <a:endParaRPr lang="en-GB" sz="1200" dirty="0">
                <a:solidFill>
                  <a:srgbClr val="0070C0"/>
                </a:solidFill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25255"/>
              </p:ext>
            </p:extLst>
          </p:nvPr>
        </p:nvGraphicFramePr>
        <p:xfrm>
          <a:off x="3302534" y="1388997"/>
          <a:ext cx="5336641" cy="20542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54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01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07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98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98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056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HARMONISED</a:t>
                      </a:r>
                      <a:r>
                        <a:rPr lang="en-GB" sz="700" b="1" baseline="0" dirty="0">
                          <a:solidFill>
                            <a:srgbClr val="0070C0"/>
                          </a:solidFill>
                        </a:rPr>
                        <a:t> VARAIBLES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Label  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Values 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Data type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Comments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Match</a:t>
                      </a:r>
                      <a:r>
                        <a:rPr lang="en-GB" sz="700" b="1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0131"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height_m</a:t>
                      </a:r>
                      <a:r>
                        <a:rPr lang="en-GB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Maternal height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cms</a:t>
                      </a:r>
                      <a:endParaRPr lang="en-GB" sz="7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Continuous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height_m</a:t>
                      </a:r>
                      <a:r>
                        <a:rPr lang="en-GB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height_mes_m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US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Reported vs. measured maternal height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0) Self-reported </a:t>
                      </a:r>
                      <a:br>
                        <a:rPr lang="en-GB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1) Measured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Binary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6000" lvl="0" algn="l" fontAlgn="b"/>
                      <a:r>
                        <a:rPr lang="en-GB" sz="7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height_mes_m</a:t>
                      </a:r>
                      <a:r>
                        <a:rPr lang="en-GB" sz="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350" marR="6350" marT="6350" marB="0" anchor="b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3195876" y="1154915"/>
            <a:ext cx="2140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0070C0"/>
                </a:solidFill>
              </a:rPr>
              <a:t>Maternal weight measures 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566846"/>
              </p:ext>
            </p:extLst>
          </p:nvPr>
        </p:nvGraphicFramePr>
        <p:xfrm>
          <a:off x="3353939" y="4240847"/>
          <a:ext cx="5285235" cy="14436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18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15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96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78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784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7842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84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7842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31153">
                <a:tc gridSpan="8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COHORTS</a:t>
                      </a:r>
                      <a:r>
                        <a:rPr lang="en-GB" sz="700" b="1" baseline="0" dirty="0">
                          <a:solidFill>
                            <a:srgbClr val="0070C0"/>
                          </a:solidFill>
                        </a:rPr>
                        <a:t> HARMONISATION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Variable</a:t>
                      </a:r>
                      <a:r>
                        <a:rPr lang="en-GB" sz="700" b="1" baseline="0" dirty="0">
                          <a:solidFill>
                            <a:srgbClr val="0070C0"/>
                          </a:solidFill>
                        </a:rPr>
                        <a:t> name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ALSPAC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BIB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CHOP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DNBC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EDEN</a:t>
                      </a:r>
                      <a:r>
                        <a:rPr lang="en-GB" sz="700" b="1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ELFE</a:t>
                      </a:r>
                      <a:r>
                        <a:rPr lang="en-GB" sz="700" b="1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GB" sz="7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 dirty="0">
                          <a:solidFill>
                            <a:srgbClr val="0070C0"/>
                          </a:solidFill>
                        </a:rPr>
                        <a:t>…</a:t>
                      </a:r>
                    </a:p>
                  </a:txBody>
                  <a:tcPr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700" dirty="0" err="1">
                          <a:solidFill>
                            <a:srgbClr val="0070C0"/>
                          </a:solidFill>
                        </a:rPr>
                        <a:t>height_m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>
                          <a:solidFill>
                            <a:srgbClr val="000090"/>
                          </a:solidFill>
                        </a:rPr>
                        <a:t>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 dirty="0" err="1">
                          <a:solidFill>
                            <a:srgbClr val="0070C0"/>
                          </a:solidFill>
                        </a:rPr>
                        <a:t>Height_mes_m</a:t>
                      </a:r>
                      <a:endParaRPr lang="en-GB" sz="7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>
                          <a:solidFill>
                            <a:srgbClr val="000090"/>
                          </a:solidFill>
                        </a:rPr>
                        <a:t>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900" dirty="0">
                          <a:solidFill>
                            <a:srgbClr val="000090"/>
                          </a:solidFill>
                        </a:rPr>
                        <a:t>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>
                          <a:solidFill>
                            <a:srgbClr val="000090"/>
                          </a:solidFill>
                        </a:rPr>
                        <a:t>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rgbClr val="FF0000"/>
                          </a:solidFill>
                        </a:rPr>
                        <a:t>S/M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900" dirty="0">
                          <a:solidFill>
                            <a:srgbClr val="000090"/>
                          </a:solidFill>
                        </a:rPr>
                        <a:t>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AEE557D-1BEC-4A4F-8AC7-8791546814F2}"/>
              </a:ext>
            </a:extLst>
          </p:cNvPr>
          <p:cNvSpPr txBox="1"/>
          <p:nvPr/>
        </p:nvSpPr>
        <p:spPr>
          <a:xfrm>
            <a:off x="3353939" y="6014720"/>
            <a:ext cx="472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Selecting the result of interest reaches the same page as with the browse function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8BE99533-7031-4CD7-A996-CFE03ABF06DD}"/>
              </a:ext>
            </a:extLst>
          </p:cNvPr>
          <p:cNvCxnSpPr>
            <a:cxnSpLocks/>
          </p:cNvCxnSpPr>
          <p:nvPr/>
        </p:nvCxnSpPr>
        <p:spPr>
          <a:xfrm flipH="1">
            <a:off x="1454609" y="3720232"/>
            <a:ext cx="729791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3F3543D-746D-4AF3-ACD5-2D945B1F0DA3}"/>
              </a:ext>
            </a:extLst>
          </p:cNvPr>
          <p:cNvSpPr txBox="1"/>
          <p:nvPr/>
        </p:nvSpPr>
        <p:spPr>
          <a:xfrm>
            <a:off x="2123770" y="3586775"/>
            <a:ext cx="18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Tree also expands</a:t>
            </a:r>
          </a:p>
        </p:txBody>
      </p:sp>
    </p:spTree>
    <p:extLst>
      <p:ext uri="{BB962C8B-B14F-4D97-AF65-F5344CB8AC3E}">
        <p14:creationId xmlns:p14="http://schemas.microsoft.com/office/powerpoint/2010/main" val="403186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>
            <a:off x="728869" y="2736566"/>
            <a:ext cx="106018" cy="72887"/>
          </a:xfrm>
          <a:prstGeom prst="flowChartMerg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235398" y="1131683"/>
            <a:ext cx="2851842" cy="760491"/>
            <a:chOff x="398352" y="1131683"/>
            <a:chExt cx="2851842" cy="760491"/>
          </a:xfrm>
        </p:grpSpPr>
        <p:grpSp>
          <p:nvGrpSpPr>
            <p:cNvPr id="11" name="Group 10"/>
            <p:cNvGrpSpPr/>
            <p:nvPr/>
          </p:nvGrpSpPr>
          <p:grpSpPr>
            <a:xfrm>
              <a:off x="398352" y="1131683"/>
              <a:ext cx="2851842" cy="760491"/>
              <a:chOff x="398352" y="1131683"/>
              <a:chExt cx="2851842" cy="76049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8352" y="1131683"/>
                <a:ext cx="2851842" cy="276999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Search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98352" y="1408682"/>
                <a:ext cx="2844000" cy="4834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6048" y="1539089"/>
              <a:ext cx="1729211" cy="26161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height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5398" y="2080747"/>
            <a:ext cx="2851842" cy="4075609"/>
            <a:chOff x="398352" y="2080747"/>
            <a:chExt cx="2851842" cy="4075609"/>
          </a:xfrm>
        </p:grpSpPr>
        <p:grpSp>
          <p:nvGrpSpPr>
            <p:cNvPr id="17" name="Group 16"/>
            <p:cNvGrpSpPr/>
            <p:nvPr/>
          </p:nvGrpSpPr>
          <p:grpSpPr>
            <a:xfrm>
              <a:off x="398352" y="2080747"/>
              <a:ext cx="2851842" cy="4075609"/>
              <a:chOff x="414957" y="2080747"/>
              <a:chExt cx="2851842" cy="461561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14957" y="2080747"/>
                <a:ext cx="2851842" cy="31370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bg1"/>
                    </a:solidFill>
                  </a:rPr>
                  <a:t>Catalogue of variables 	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4957" y="2357746"/>
                <a:ext cx="2844000" cy="43386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16466" y="2451960"/>
              <a:ext cx="27450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Meta variables 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Maternal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Paternal characteristics</a:t>
              </a: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Child characteristics </a:t>
              </a:r>
            </a:p>
            <a:p>
              <a:pPr>
                <a:buClr>
                  <a:srgbClr val="FFC000"/>
                </a:buClr>
                <a:buSzPct val="125000"/>
              </a:pPr>
              <a:endParaRPr lang="en-GB" sz="1200" dirty="0">
                <a:solidFill>
                  <a:srgbClr val="0070C0"/>
                </a:solidFill>
              </a:endParaRPr>
            </a:p>
            <a:p>
              <a:pPr marL="171450" indent="-171450">
                <a:buClr>
                  <a:srgbClr val="FFC000"/>
                </a:buClr>
                <a:buSzPct val="125000"/>
                <a:buBlip>
                  <a:blip r:embed="rId3"/>
                </a:buBlip>
              </a:pPr>
              <a:r>
                <a:rPr lang="en-GB" sz="1200" dirty="0">
                  <a:solidFill>
                    <a:srgbClr val="0070C0"/>
                  </a:solidFill>
                </a:rPr>
                <a:t>Household characteristics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8833A5-B779-4CE6-879B-F8745931FE1F}"/>
              </a:ext>
            </a:extLst>
          </p:cNvPr>
          <p:cNvSpPr txBox="1"/>
          <p:nvPr/>
        </p:nvSpPr>
        <p:spPr>
          <a:xfrm>
            <a:off x="3139440" y="1270182"/>
            <a:ext cx="5882640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Search results</a:t>
            </a:r>
          </a:p>
          <a:p>
            <a:endParaRPr lang="en-GB" dirty="0"/>
          </a:p>
          <a:p>
            <a:r>
              <a:rPr lang="en-GB" sz="1000" dirty="0"/>
              <a:t>Items 5 of 5 			</a:t>
            </a:r>
          </a:p>
          <a:p>
            <a:pPr>
              <a:spcAft>
                <a:spcPts val="600"/>
              </a:spcAft>
            </a:pPr>
            <a:endParaRPr lang="en-GB" sz="10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Maternal characteristics &gt; Health-related characteristics &gt; Maternal height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Paternal characteristics &gt; Health-related characteristics &gt; Paternal height, biological father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Paternal characteristics &gt; Health-related characteristics &gt; Paternal height, social father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 smtClean="0"/>
              <a:t>Child </a:t>
            </a:r>
            <a:r>
              <a:rPr lang="en-GB" sz="1200" dirty="0"/>
              <a:t>&gt; Health-related characteristics &gt; Child’s </a:t>
            </a:r>
            <a:r>
              <a:rPr lang="en-GB" sz="1200" dirty="0" smtClean="0"/>
              <a:t>height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Child &gt; Birth outcomes &gt; Birth length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GB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D281F24-3E53-4AB1-9795-CFD22BFA7D9B}"/>
              </a:ext>
            </a:extLst>
          </p:cNvPr>
          <p:cNvSpPr txBox="1"/>
          <p:nvPr/>
        </p:nvSpPr>
        <p:spPr>
          <a:xfrm>
            <a:off x="3353939" y="4907280"/>
            <a:ext cx="472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Clicking “back” returns user to original search results page</a:t>
            </a:r>
          </a:p>
        </p:txBody>
      </p:sp>
    </p:spTree>
    <p:extLst>
      <p:ext uri="{BB962C8B-B14F-4D97-AF65-F5344CB8AC3E}">
        <p14:creationId xmlns:p14="http://schemas.microsoft.com/office/powerpoint/2010/main" val="6123593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1_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4_3_ENG_small.potx" id="{7372F832-0FEC-4AE6-91CC-93C5EF5800A9}" vid="{D093ABB3-BDDF-4E0E-96BC-BAAD417507AE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4_3_ENG_small.potx" id="{7372F832-0FEC-4AE6-91CC-93C5EF5800A9}" vid="{D093ABB3-BDDF-4E0E-96BC-BAAD417507A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310</Words>
  <Application>Microsoft Office PowerPoint</Application>
  <PresentationFormat>On-screen Show (4:3)</PresentationFormat>
  <Paragraphs>182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blank</vt:lpstr>
      <vt:lpstr>1_Brugerdefineret design</vt:lpstr>
      <vt:lpstr>Custom Design</vt:lpstr>
      <vt:lpstr>Brugerdefineret design</vt:lpstr>
      <vt:lpstr>  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2017-06-23T08:11:16Z</dcterms:created>
  <dcterms:modified xsi:type="dcterms:W3CDTF">2018-01-18T08:53:55Z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